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7" r:id="rId2"/>
    <p:sldId id="323" r:id="rId3"/>
    <p:sldId id="33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07.06.2016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marL="0" indent="0" algn="ctr">
              <a:buNone/>
            </a:pPr>
            <a:r>
              <a:rPr lang="uk-UA" sz="4800" b="1" i="1" dirty="0" smtClean="0"/>
              <a:t>МОДУЛЬ </a:t>
            </a:r>
            <a:r>
              <a:rPr lang="uk-UA" sz="4800" b="1" i="1" dirty="0" smtClean="0"/>
              <a:t>1</a:t>
            </a:r>
            <a:endParaRPr lang="uk-UA" sz="4800" b="1" i="1" dirty="0" smtClean="0"/>
          </a:p>
          <a:p>
            <a:pPr marL="0" indent="0" algn="ctr">
              <a:buNone/>
            </a:pPr>
            <a:r>
              <a:rPr lang="uk-UA" sz="5400" b="1" u="sng" dirty="0" smtClean="0"/>
              <a:t>Застосування законодавства  </a:t>
            </a:r>
            <a:r>
              <a:rPr lang="uk-UA" sz="5400" b="1" u="sng" dirty="0" smtClean="0"/>
              <a:t>              щодо </a:t>
            </a:r>
            <a:r>
              <a:rPr lang="uk-UA" sz="5400" b="1" u="sng" dirty="0" smtClean="0"/>
              <a:t>запобігання корупції</a:t>
            </a:r>
            <a:endParaRPr lang="ru-RU" sz="54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900" b="1" i="1" u="sng" dirty="0" smtClean="0"/>
              <a:t>Навчальні цілі Модулю </a:t>
            </a:r>
            <a:r>
              <a:rPr lang="uk-UA" sz="3900" b="1" i="1" u="sng" dirty="0" smtClean="0"/>
              <a:t>1:</a:t>
            </a:r>
            <a:endParaRPr lang="ru-RU" sz="3900" i="1" dirty="0" smtClean="0"/>
          </a:p>
          <a:p>
            <a:pPr>
              <a:buNone/>
            </a:pPr>
            <a:r>
              <a:rPr lang="uk-UA" sz="2400" i="1" dirty="0" smtClean="0"/>
              <a:t>     </a:t>
            </a:r>
            <a:r>
              <a:rPr lang="uk-UA" i="1" dirty="0" smtClean="0"/>
              <a:t>Пройшовши </a:t>
            </a:r>
            <a:r>
              <a:rPr lang="uk-UA" i="1" dirty="0" smtClean="0"/>
              <a:t>цей курс, суддя отримає знання та навички щодо: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визначення сутності корупції, корупційних правопорушень і правопорушень, пов’язаних з корупцією;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запобігання та врегулювання конфлікту інтересів;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дотримання вимог фінансового контролю;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визначення поведінки, яка створює ризики корупції.</a:t>
            </a:r>
            <a:endParaRPr lang="ru-RU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4000" b="1" dirty="0" smtClean="0"/>
              <a:t>      </a:t>
            </a:r>
            <a:r>
              <a:rPr lang="uk-UA" sz="5100" b="1" u="sng" dirty="0" smtClean="0"/>
              <a:t>Змістовні </a:t>
            </a:r>
            <a:r>
              <a:rPr lang="uk-UA" sz="5100" b="1" u="sng" dirty="0" smtClean="0"/>
              <a:t>блоки Модулю 1:</a:t>
            </a:r>
            <a:endParaRPr lang="ru-RU" sz="4000" dirty="0" smtClean="0"/>
          </a:p>
          <a:p>
            <a:pPr lvl="0">
              <a:buFont typeface="Wingdings" pitchFamily="2" charset="2"/>
              <a:buChar char="Ø"/>
            </a:pPr>
            <a:r>
              <a:rPr lang="uk-UA" sz="4000" dirty="0" smtClean="0"/>
              <a:t>Аналіз законодавства (міжнародні зобов’язання щодо запобігання корупції, чинне національне антикорупційне законодавство, статистика тощо).</a:t>
            </a:r>
            <a:endParaRPr lang="ru-RU" sz="4000" dirty="0" smtClean="0"/>
          </a:p>
          <a:p>
            <a:pPr lvl="0">
              <a:buFont typeface="Wingdings" pitchFamily="2" charset="2"/>
              <a:buChar char="Ø"/>
            </a:pPr>
            <a:r>
              <a:rPr lang="uk-UA" sz="4000" dirty="0" smtClean="0"/>
              <a:t>Механізми запобігання корупційним правопорушенням та правопорушенням, пов’язаним з корупцією. Фінансова прозорість.</a:t>
            </a:r>
            <a:endParaRPr lang="ru-RU" sz="4000" dirty="0" smtClean="0"/>
          </a:p>
          <a:p>
            <a:pPr lvl="0">
              <a:buFont typeface="Wingdings" pitchFamily="2" charset="2"/>
              <a:buChar char="Ø"/>
            </a:pPr>
            <a:r>
              <a:rPr lang="uk-UA" sz="4000" dirty="0" smtClean="0"/>
              <a:t>Запобігання та врегулювання конфлікту інтересів (потенційного та реального).</a:t>
            </a:r>
            <a:endParaRPr lang="ru-RU" sz="4000" dirty="0" smtClean="0"/>
          </a:p>
          <a:p>
            <a:pPr lvl="0">
              <a:buFont typeface="Wingdings" pitchFamily="2" charset="2"/>
              <a:buChar char="Ø"/>
            </a:pPr>
            <a:r>
              <a:rPr lang="uk-UA" sz="4000" dirty="0" smtClean="0"/>
              <a:t>Окремі аспекти відповідальності (дисциплінарної, цивільно-правової, адміністративної та кримінальної). </a:t>
            </a:r>
            <a:endParaRPr lang="ru-RU" sz="4000" dirty="0" smtClean="0"/>
          </a:p>
          <a:p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874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130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80</cp:revision>
  <dcterms:modified xsi:type="dcterms:W3CDTF">2016-06-07T19:48:57Z</dcterms:modified>
</cp:coreProperties>
</file>